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5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19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8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2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93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24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17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27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72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CD7F-DF24-4764-958C-4F1DBB0B92ED}" type="datetimeFigureOut">
              <a:rPr kumimoji="1" lang="ja-JP" altLang="en-US" smtClean="0"/>
              <a:t>2025/4/7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E35B6-4F75-40E7-B2A3-6C59FF70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46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https://www.mlit.go.jp/river/kankyo/play/pdf/stop.pdf" TargetMode="External"/><Relationship Id="rId12" Type="http://schemas.openxmlformats.org/officeDocument/2006/relationships/hyperlink" Target="https://www.kasen.or.jp/Portals/0/pdf_mizube/suinanjiko202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hyperlink" Target="https://elearning.jla-lifesaving.or.jp/" TargetMode="Externa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66737" y="446994"/>
            <a:ext cx="5529263" cy="1375974"/>
          </a:xfrm>
          <a:solidFill>
            <a:schemeClr val="accent1">
              <a:lumMod val="50000"/>
              <a:alpha val="39000"/>
            </a:schemeClr>
          </a:solidFill>
          <a:ln w="19050">
            <a:noFill/>
          </a:ln>
        </p:spPr>
        <p:txBody>
          <a:bodyPr anchor="b">
            <a:noAutofit/>
          </a:bodyPr>
          <a:lstStyle/>
          <a:p>
            <a:pPr algn="l">
              <a:lnSpc>
                <a:spcPts val="4000"/>
              </a:lnSpc>
            </a:pPr>
            <a:r>
              <a:rPr kumimoji="1"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多摩川では、</a:t>
            </a:r>
            <a:endParaRPr kumimoji="1" lang="en-US" altLang="ja-JP" sz="4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>
              <a:lnSpc>
                <a:spcPts val="4000"/>
              </a:lnSpc>
            </a:pPr>
            <a:r>
              <a:rPr kumimoji="1" lang="ja-JP" alt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泳がない</a:t>
            </a:r>
            <a:r>
              <a:rPr kumimoji="1"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でください</a:t>
            </a:r>
            <a:r>
              <a:rPr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4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0" y="5338916"/>
            <a:ext cx="12191999" cy="1519083"/>
          </a:xfrm>
          <a:prstGeom prst="rect">
            <a:avLst/>
          </a:prstGeom>
          <a:solidFill>
            <a:schemeClr val="bg1">
              <a:alpha val="71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河川での事故は、瞬間的に発生し、</a:t>
            </a:r>
            <a:r>
              <a:rPr lang="ja-JP" altLang="en-US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約１分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致命的な状況になります。消防隊の到着には、少なくとも数分間が必要です。川には、「流れ」があり、状況が変化するため、水の中にいる人を救助することは困難を極めます。だから、事故が起きないよう「</a:t>
            </a:r>
            <a:r>
              <a:rPr lang="ja-JP" altLang="en-US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多摩川では、泳がない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」、「</a:t>
            </a:r>
            <a:r>
              <a:rPr lang="ja-JP" altLang="en-US" dirty="0">
                <a:solidFill>
                  <a:schemeClr val="accent2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多摩川には、入らない</a:t>
            </a: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」でください。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6199" y="40676"/>
            <a:ext cx="2065422" cy="406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小学５年生～中学３年生用</a:t>
            </a:r>
            <a:r>
              <a:rPr kumimoji="1"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サブタイトル 2"/>
          <p:cNvSpPr txBox="1">
            <a:spLocks/>
          </p:cNvSpPr>
          <p:nvPr/>
        </p:nvSpPr>
        <p:spPr>
          <a:xfrm>
            <a:off x="6174581" y="446994"/>
            <a:ext cx="5529263" cy="1375974"/>
          </a:xfrm>
          <a:prstGeom prst="rect">
            <a:avLst/>
          </a:prstGeom>
          <a:solidFill>
            <a:schemeClr val="accent1">
              <a:lumMod val="50000"/>
              <a:alpha val="39000"/>
            </a:schemeClr>
          </a:solidFill>
          <a:ln w="19050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00"/>
              </a:lnSpc>
            </a:pPr>
            <a:r>
              <a:rPr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多摩川には、</a:t>
            </a:r>
            <a:endParaRPr lang="en-US" altLang="ja-JP" sz="44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l">
              <a:lnSpc>
                <a:spcPts val="4000"/>
              </a:lnSpc>
            </a:pPr>
            <a:r>
              <a:rPr lang="ja-JP" alt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入らない</a:t>
            </a:r>
            <a:r>
              <a:rPr lang="ja-JP" altLang="en-US" sz="44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でください。</a:t>
            </a:r>
          </a:p>
        </p:txBody>
      </p:sp>
      <p:sp>
        <p:nvSpPr>
          <p:cNvPr id="5" name="楕円 4"/>
          <p:cNvSpPr/>
          <p:nvPr/>
        </p:nvSpPr>
        <p:spPr>
          <a:xfrm>
            <a:off x="10648950" y="37808"/>
            <a:ext cx="1402556" cy="11378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お願いです</a:t>
            </a:r>
            <a:r>
              <a:rPr kumimoji="1" lang="ja-JP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1145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3" y="0"/>
            <a:ext cx="12192000" cy="6892973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53" y="828821"/>
            <a:ext cx="4548755" cy="5000479"/>
          </a:xfrm>
          <a:prstGeom prst="rect">
            <a:avLst/>
          </a:prstGeom>
          <a:ln w="50800">
            <a:solidFill>
              <a:schemeClr val="accent4"/>
            </a:solidFill>
          </a:ln>
        </p:spPr>
      </p:pic>
      <p:sp>
        <p:nvSpPr>
          <p:cNvPr id="4" name="楕円 3"/>
          <p:cNvSpPr/>
          <p:nvPr/>
        </p:nvSpPr>
        <p:spPr>
          <a:xfrm>
            <a:off x="4954076" y="2440216"/>
            <a:ext cx="1140003" cy="1099054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21614" y="109102"/>
            <a:ext cx="4656020" cy="634546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Autofit/>
          </a:bodyPr>
          <a:lstStyle/>
          <a:p>
            <a:pPr>
              <a:lnSpc>
                <a:spcPts val="6000"/>
              </a:lnSpc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特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に、この場所が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危険</a:t>
            </a: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3852278" y="1761067"/>
            <a:ext cx="999122" cy="80337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V="1">
            <a:off x="3852278" y="3581857"/>
            <a:ext cx="1114486" cy="676876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8" y="4448796"/>
            <a:ext cx="3537099" cy="19729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6" y="2272863"/>
            <a:ext cx="3531644" cy="198587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08" y="129510"/>
            <a:ext cx="3558294" cy="1953290"/>
          </a:xfrm>
          <a:prstGeom prst="rect">
            <a:avLst/>
          </a:prstGeom>
          <a:ln w="41275">
            <a:solidFill>
              <a:schemeClr val="bg1"/>
            </a:solidFill>
          </a:ln>
        </p:spPr>
      </p:pic>
      <p:pic>
        <p:nvPicPr>
          <p:cNvPr id="14" name="図 13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9427" y="6182573"/>
            <a:ext cx="525657" cy="52845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5" name="四角形吹き出し 14"/>
          <p:cNvSpPr/>
          <p:nvPr/>
        </p:nvSpPr>
        <p:spPr>
          <a:xfrm>
            <a:off x="9573006" y="6273264"/>
            <a:ext cx="764794" cy="427969"/>
          </a:xfrm>
          <a:prstGeom prst="wedgeRectCallout">
            <a:avLst>
              <a:gd name="adj1" fmla="val -59429"/>
              <a:gd name="adj2" fmla="val -36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ts val="600"/>
              </a:lnSpc>
            </a:pPr>
            <a:r>
              <a:rPr lang="ja-JP" altLang="en-US" sz="6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リーフレット</a:t>
            </a:r>
            <a:endParaRPr lang="en-US" altLang="ja-JP" sz="600" b="1" dirty="0">
              <a:solidFill>
                <a:schemeClr val="tx1"/>
              </a:solidFill>
              <a:latin typeface="Tw Cen MT Condensed Extra Bold" panose="020B0803020202020204" pitchFamily="34" charset="0"/>
              <a:ea typeface="BIZ UDPゴシック" panose="020B0400000000000000" pitchFamily="50" charset="-128"/>
            </a:endParaRPr>
          </a:p>
          <a:p>
            <a:pPr>
              <a:lnSpc>
                <a:spcPts val="600"/>
              </a:lnSpc>
            </a:pPr>
            <a:r>
              <a:rPr lang="en-US" altLang="ja-JP" sz="5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『</a:t>
            </a:r>
            <a:r>
              <a:rPr lang="ja-JP" altLang="en-US" sz="5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ストップ！河川水難事故リーフレット～急な増水に備えて～</a:t>
            </a:r>
            <a:r>
              <a:rPr lang="en-US" altLang="ja-JP" sz="5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』</a:t>
            </a:r>
          </a:p>
          <a:p>
            <a:pPr>
              <a:lnSpc>
                <a:spcPts val="600"/>
              </a:lnSpc>
            </a:pPr>
            <a:r>
              <a:rPr lang="ja-JP" altLang="en-US" sz="5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（国土交通省）</a:t>
            </a:r>
            <a:endParaRPr kumimoji="1" lang="ja-JP" altLang="en-US" sz="500" b="1" dirty="0">
              <a:solidFill>
                <a:schemeClr val="tx1"/>
              </a:solidFill>
              <a:latin typeface="Tw Cen MT Condensed Extra Bold" panose="020B0803020202020204" pitchFamily="34" charset="0"/>
              <a:ea typeface="BIZ UDPゴシック" panose="020B0400000000000000" pitchFamily="50" charset="-128"/>
            </a:endParaRPr>
          </a:p>
        </p:txBody>
      </p:sp>
      <p:pic>
        <p:nvPicPr>
          <p:cNvPr id="26" name="図 25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8918" y="6195286"/>
            <a:ext cx="539248" cy="5263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1" name="四角形吹き出し 30"/>
          <p:cNvSpPr/>
          <p:nvPr/>
        </p:nvSpPr>
        <p:spPr>
          <a:xfrm>
            <a:off x="11220676" y="6295930"/>
            <a:ext cx="798364" cy="405303"/>
          </a:xfrm>
          <a:prstGeom prst="wedgeRectCallout">
            <a:avLst>
              <a:gd name="adj1" fmla="val -59429"/>
              <a:gd name="adj2" fmla="val -3693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ts val="700"/>
              </a:lnSpc>
            </a:pPr>
            <a:r>
              <a:rPr lang="en-US" altLang="ja-JP" sz="6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e-Lifesaving</a:t>
            </a:r>
          </a:p>
          <a:p>
            <a:pPr>
              <a:lnSpc>
                <a:spcPts val="700"/>
              </a:lnSpc>
            </a:pPr>
            <a:r>
              <a:rPr lang="ja-JP" altLang="en-US" sz="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守ろう！いのち</a:t>
            </a:r>
            <a:endParaRPr lang="en-US" altLang="ja-JP" sz="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700"/>
              </a:lnSpc>
            </a:pPr>
            <a:r>
              <a:rPr lang="ja-JP" altLang="en-US" sz="5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学び合おう！水辺の安全</a:t>
            </a:r>
            <a:endParaRPr lang="en-US" altLang="ja-JP" sz="5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700"/>
              </a:lnSpc>
            </a:pPr>
            <a:r>
              <a:rPr lang="ja-JP" altLang="en-US" sz="3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BIZ UDPゴシック" panose="020B0400000000000000" pitchFamily="50" charset="-128"/>
              </a:rPr>
              <a:t>（公益財団法人 日本ライフセービング協会）</a:t>
            </a:r>
            <a:endParaRPr kumimoji="1" lang="ja-JP" altLang="en-US" sz="300" b="1" dirty="0">
              <a:solidFill>
                <a:schemeClr val="tx1"/>
              </a:solidFill>
              <a:latin typeface="Tw Cen MT Condensed Extra Bold" panose="020B0803020202020204" pitchFamily="34" charset="0"/>
              <a:ea typeface="BIZ UDPゴシック" panose="020B0400000000000000" pitchFamily="50" charset="-128"/>
            </a:endParaRPr>
          </a:p>
        </p:txBody>
      </p:sp>
      <p:sp>
        <p:nvSpPr>
          <p:cNvPr id="32" name="サブタイトル 2"/>
          <p:cNvSpPr txBox="1">
            <a:spLocks/>
          </p:cNvSpPr>
          <p:nvPr/>
        </p:nvSpPr>
        <p:spPr>
          <a:xfrm>
            <a:off x="8662362" y="1995701"/>
            <a:ext cx="3407231" cy="614944"/>
          </a:xfrm>
          <a:prstGeom prst="rect">
            <a:avLst/>
          </a:prstGeom>
          <a:solidFill>
            <a:schemeClr val="bg1">
              <a:alpha val="71000"/>
            </a:schemeClr>
          </a:solidFill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河川構造物等の付近は、急な深みや複雑な流れなどが潜んでいます。近寄らない、転落しないよう、気を付けましょう。</a:t>
            </a:r>
            <a:endParaRPr lang="en-US" altLang="ja-JP" sz="1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7042" y="2869819"/>
            <a:ext cx="3311998" cy="211986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3920405" y="6001854"/>
            <a:ext cx="4665250" cy="72854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川を特徴を知ることは、</a:t>
            </a:r>
            <a:r>
              <a:rPr kumimoji="1" lang="ja-JP" altLang="en-US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命のリスク</a:t>
            </a:r>
            <a:r>
              <a:rPr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から、</a:t>
            </a:r>
            <a:r>
              <a:rPr lang="ja-JP" altLang="en-US" dirty="0">
                <a:solidFill>
                  <a:srgbClr val="00B05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身を守る</a:t>
            </a:r>
            <a:r>
              <a:rPr kumimoji="1" lang="ja-JP" altLang="en-US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ことにつながります。</a:t>
            </a:r>
          </a:p>
        </p:txBody>
      </p:sp>
      <p:sp>
        <p:nvSpPr>
          <p:cNvPr id="39" name="四角形吹き出し 38"/>
          <p:cNvSpPr/>
          <p:nvPr/>
        </p:nvSpPr>
        <p:spPr>
          <a:xfrm>
            <a:off x="9885175" y="5156956"/>
            <a:ext cx="1949802" cy="779156"/>
          </a:xfrm>
          <a:prstGeom prst="wedgeRectCallout">
            <a:avLst>
              <a:gd name="adj1" fmla="val -46731"/>
              <a:gd name="adj2" fmla="val -673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>
              <a:lnSpc>
                <a:spcPts val="1400"/>
              </a:lnSpc>
            </a:pP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 More 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水難事故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2024</a:t>
            </a:r>
          </a:p>
          <a:p>
            <a:pPr>
              <a:lnSpc>
                <a:spcPts val="1400"/>
              </a:lnSpc>
            </a:pP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（公益財団法人 河川財団）</a:t>
            </a:r>
            <a:endParaRPr lang="en-US" altLang="ja-JP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水難事故に関する情報や、川や水辺の安全利用についての資料です。</a:t>
            </a:r>
            <a:endParaRPr kumimoji="1" lang="ja-JP" altLang="en-US" sz="12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83758" y="5173231"/>
            <a:ext cx="772366" cy="757042"/>
          </a:xfrm>
          <a:prstGeom prst="rect">
            <a:avLst/>
          </a:prstGeom>
          <a:ln w="19050">
            <a:solidFill>
              <a:schemeClr val="tx1"/>
            </a:solidFill>
          </a:ln>
          <a:effectLst/>
        </p:spPr>
      </p:pic>
      <p:sp>
        <p:nvSpPr>
          <p:cNvPr id="44" name="正方形/長方形 43"/>
          <p:cNvSpPr/>
          <p:nvPr/>
        </p:nvSpPr>
        <p:spPr>
          <a:xfrm>
            <a:off x="5945384" y="3344789"/>
            <a:ext cx="849489" cy="2370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羽村大橋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4501971" y="1332439"/>
            <a:ext cx="1000155" cy="2370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羽村取水堰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7586051" y="5587795"/>
            <a:ext cx="1008834" cy="2370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福生かに坂公園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7507633" y="1177213"/>
            <a:ext cx="849489" cy="23706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羽村駅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191308" y="170983"/>
            <a:ext cx="1866092" cy="3524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羽村大橋付近では、過去に、複数件</a:t>
            </a:r>
            <a:r>
              <a:rPr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、</a:t>
            </a:r>
            <a:r>
              <a:rPr kumimoji="1"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水難事故が発生しています。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2360770" y="3054602"/>
            <a:ext cx="1412420" cy="3918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人工物が設置されており、川の流れの変化が大きい。</a:t>
            </a:r>
            <a:endParaRPr kumimoji="1" lang="ja-JP" alt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360770" y="6029877"/>
            <a:ext cx="1480942" cy="3918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川は、浅いところから、急に深くなるところがある。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E3D0BA7-8B8F-436C-A2ED-DAB5AFA3E6EF}"/>
              </a:ext>
            </a:extLst>
          </p:cNvPr>
          <p:cNvSpPr/>
          <p:nvPr/>
        </p:nvSpPr>
        <p:spPr>
          <a:xfrm>
            <a:off x="90095" y="6446799"/>
            <a:ext cx="2476501" cy="406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令和７年４月　福生第●●学校</a:t>
            </a:r>
            <a:endParaRPr kumimoji="1" lang="ja-JP" alt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1791FDB-4AF6-419E-AABE-A6E3D8FD7B6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16"/>
          <a:stretch/>
        </p:blipFill>
        <p:spPr>
          <a:xfrm>
            <a:off x="8680034" y="114496"/>
            <a:ext cx="3387911" cy="1800723"/>
          </a:xfrm>
          <a:prstGeom prst="rect">
            <a:avLst/>
          </a:prstGeom>
          <a:ln w="47625">
            <a:solidFill>
              <a:schemeClr val="bg1"/>
            </a:solidFill>
          </a:ln>
        </p:spPr>
      </p:pic>
      <p:sp>
        <p:nvSpPr>
          <p:cNvPr id="55" name="正方形/長方形 54"/>
          <p:cNvSpPr/>
          <p:nvPr/>
        </p:nvSpPr>
        <p:spPr>
          <a:xfrm>
            <a:off x="8563817" y="166545"/>
            <a:ext cx="1071402" cy="39188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二ヶ</a:t>
            </a:r>
            <a:r>
              <a:rPr lang="ja-JP" altLang="en-US" sz="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領上河原堰（多摩川）</a:t>
            </a:r>
            <a:endParaRPr kumimoji="1" lang="ja-JP" altLang="en-US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980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313</Words>
  <Application>Microsoft Office PowerPoint</Application>
  <PresentationFormat>ワイド画面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UD デジタル 教科書体 N-B</vt:lpstr>
      <vt:lpstr>UD デジタル 教科書体 NK-B</vt:lpstr>
      <vt:lpstr>游ゴシック</vt:lpstr>
      <vt:lpstr>游ゴシック Light</vt:lpstr>
      <vt:lpstr>Arial</vt:lpstr>
      <vt:lpstr>Tw Cen MT Condensed Extra Bold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教育指導課</dc:creator>
  <cp:lastModifiedBy>西　恭利</cp:lastModifiedBy>
  <cp:revision>64</cp:revision>
  <dcterms:created xsi:type="dcterms:W3CDTF">2024-08-27T05:02:01Z</dcterms:created>
  <dcterms:modified xsi:type="dcterms:W3CDTF">2025-04-07T01:34:50Z</dcterms:modified>
</cp:coreProperties>
</file>